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71" r:id="rId3"/>
    <p:sldId id="257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BEE7-1C1F-4634-8494-5632AB1726C3}" type="datetimeFigureOut">
              <a:rPr lang="en-AU" smtClean="0"/>
              <a:t>21/12/2020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D44-783E-4EA3-93F3-7B6DE17BC7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34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93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21/12/2020 16:12:15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991" y="3839991"/>
            <a:ext cx="825380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5.0  Wet Roads due to Overwatering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E92D1C-F046-594F-A9D9-193870BA93A2}"/>
              </a:ext>
            </a:extLst>
          </p:cNvPr>
          <p:cNvSpPr/>
          <p:nvPr/>
        </p:nvSpPr>
        <p:spPr>
          <a:xfrm>
            <a:off x="1355034" y="723721"/>
            <a:ext cx="2623931" cy="613427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D63B3B-45F5-9F4A-8375-A3BA1EC80EC2}"/>
              </a:ext>
            </a:extLst>
          </p:cNvPr>
          <p:cNvSpPr/>
          <p:nvPr/>
        </p:nvSpPr>
        <p:spPr>
          <a:xfrm>
            <a:off x="1421296" y="1292028"/>
            <a:ext cx="1351721" cy="3384534"/>
          </a:xfrm>
          <a:prstGeom prst="rect">
            <a:avLst/>
          </a:prstGeom>
          <a:solidFill>
            <a:schemeClr val="lt1">
              <a:alpha val="16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 descr="A screen shot of a computer&#10;&#10;Description automatically generated">
            <a:extLst>
              <a:ext uri="{FF2B5EF4-FFF2-40B4-BE49-F238E27FC236}">
                <a16:creationId xmlns:a16="http://schemas.microsoft.com/office/drawing/2014/main" id="{2509E830-B37F-6040-8CDB-C91D0DC4BB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0479" y="954157"/>
            <a:ext cx="1881234" cy="3138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780C5F-701C-CC4D-A193-37F33391B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6" y="76366"/>
            <a:ext cx="6224897" cy="637252"/>
          </a:xfrm>
        </p:spPr>
        <p:txBody>
          <a:bodyPr>
            <a:normAutofit/>
          </a:bodyPr>
          <a:lstStyle/>
          <a:p>
            <a:r>
              <a:rPr lang="en-US" sz="3600" dirty="0"/>
              <a:t>Wet Roads Due to Overwatering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B39255-1405-BB4C-94AA-42751F2BE628}"/>
              </a:ext>
            </a:extLst>
          </p:cNvPr>
          <p:cNvSpPr txBox="1">
            <a:spLocks/>
          </p:cNvSpPr>
          <p:nvPr/>
        </p:nvSpPr>
        <p:spPr>
          <a:xfrm>
            <a:off x="7270010" y="1331844"/>
            <a:ext cx="4833730" cy="5687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CB482B-7408-8F4D-8477-0E9866D6479A}"/>
              </a:ext>
            </a:extLst>
          </p:cNvPr>
          <p:cNvSpPr/>
          <p:nvPr/>
        </p:nvSpPr>
        <p:spPr>
          <a:xfrm rot="10800000">
            <a:off x="1510747" y="2484784"/>
            <a:ext cx="1152939" cy="2050196"/>
          </a:xfrm>
          <a:custGeom>
            <a:avLst/>
            <a:gdLst>
              <a:gd name="connsiteX0" fmla="*/ 0 w 1152939"/>
              <a:gd name="connsiteY0" fmla="*/ 0 h 2050196"/>
              <a:gd name="connsiteX1" fmla="*/ 564940 w 1152939"/>
              <a:gd name="connsiteY1" fmla="*/ 0 h 2050196"/>
              <a:gd name="connsiteX2" fmla="*/ 1152939 w 1152939"/>
              <a:gd name="connsiteY2" fmla="*/ 0 h 2050196"/>
              <a:gd name="connsiteX3" fmla="*/ 1152939 w 1152939"/>
              <a:gd name="connsiteY3" fmla="*/ 533051 h 2050196"/>
              <a:gd name="connsiteX4" fmla="*/ 1152939 w 1152939"/>
              <a:gd name="connsiteY4" fmla="*/ 1045600 h 2050196"/>
              <a:gd name="connsiteX5" fmla="*/ 1152939 w 1152939"/>
              <a:gd name="connsiteY5" fmla="*/ 1496643 h 2050196"/>
              <a:gd name="connsiteX6" fmla="*/ 1152939 w 1152939"/>
              <a:gd name="connsiteY6" fmla="*/ 2050196 h 2050196"/>
              <a:gd name="connsiteX7" fmla="*/ 553411 w 1152939"/>
              <a:gd name="connsiteY7" fmla="*/ 2050196 h 2050196"/>
              <a:gd name="connsiteX8" fmla="*/ 0 w 1152939"/>
              <a:gd name="connsiteY8" fmla="*/ 2050196 h 2050196"/>
              <a:gd name="connsiteX9" fmla="*/ 0 w 1152939"/>
              <a:gd name="connsiteY9" fmla="*/ 1537647 h 2050196"/>
              <a:gd name="connsiteX10" fmla="*/ 0 w 1152939"/>
              <a:gd name="connsiteY10" fmla="*/ 1025098 h 2050196"/>
              <a:gd name="connsiteX11" fmla="*/ 0 w 1152939"/>
              <a:gd name="connsiteY11" fmla="*/ 512549 h 2050196"/>
              <a:gd name="connsiteX12" fmla="*/ 0 w 1152939"/>
              <a:gd name="connsiteY12" fmla="*/ 0 h 205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2939" h="2050196" fill="none" extrusionOk="0">
                <a:moveTo>
                  <a:pt x="0" y="0"/>
                </a:moveTo>
                <a:cubicBezTo>
                  <a:pt x="186443" y="-4495"/>
                  <a:pt x="434731" y="7946"/>
                  <a:pt x="564940" y="0"/>
                </a:cubicBezTo>
                <a:cubicBezTo>
                  <a:pt x="695149" y="-7946"/>
                  <a:pt x="958524" y="5826"/>
                  <a:pt x="1152939" y="0"/>
                </a:cubicBezTo>
                <a:cubicBezTo>
                  <a:pt x="1182202" y="240010"/>
                  <a:pt x="1150630" y="409872"/>
                  <a:pt x="1152939" y="533051"/>
                </a:cubicBezTo>
                <a:cubicBezTo>
                  <a:pt x="1155248" y="656230"/>
                  <a:pt x="1105233" y="898773"/>
                  <a:pt x="1152939" y="1045600"/>
                </a:cubicBezTo>
                <a:cubicBezTo>
                  <a:pt x="1200645" y="1192427"/>
                  <a:pt x="1115115" y="1384578"/>
                  <a:pt x="1152939" y="1496643"/>
                </a:cubicBezTo>
                <a:cubicBezTo>
                  <a:pt x="1190763" y="1608708"/>
                  <a:pt x="1125834" y="1874577"/>
                  <a:pt x="1152939" y="2050196"/>
                </a:cubicBezTo>
                <a:cubicBezTo>
                  <a:pt x="912624" y="2068303"/>
                  <a:pt x="740878" y="2013885"/>
                  <a:pt x="553411" y="2050196"/>
                </a:cubicBezTo>
                <a:cubicBezTo>
                  <a:pt x="365944" y="2086507"/>
                  <a:pt x="273493" y="2034802"/>
                  <a:pt x="0" y="2050196"/>
                </a:cubicBezTo>
                <a:cubicBezTo>
                  <a:pt x="-59910" y="1910230"/>
                  <a:pt x="1300" y="1692006"/>
                  <a:pt x="0" y="1537647"/>
                </a:cubicBezTo>
                <a:cubicBezTo>
                  <a:pt x="-1300" y="1383288"/>
                  <a:pt x="57060" y="1225674"/>
                  <a:pt x="0" y="1025098"/>
                </a:cubicBezTo>
                <a:cubicBezTo>
                  <a:pt x="-57060" y="824522"/>
                  <a:pt x="50221" y="707719"/>
                  <a:pt x="0" y="512549"/>
                </a:cubicBezTo>
                <a:cubicBezTo>
                  <a:pt x="-50221" y="317379"/>
                  <a:pt x="16031" y="227924"/>
                  <a:pt x="0" y="0"/>
                </a:cubicBezTo>
                <a:close/>
              </a:path>
              <a:path w="1152939" h="2050196" stroke="0" extrusionOk="0">
                <a:moveTo>
                  <a:pt x="0" y="0"/>
                </a:moveTo>
                <a:cubicBezTo>
                  <a:pt x="127787" y="-30745"/>
                  <a:pt x="404798" y="40341"/>
                  <a:pt x="564940" y="0"/>
                </a:cubicBezTo>
                <a:cubicBezTo>
                  <a:pt x="725082" y="-40341"/>
                  <a:pt x="931781" y="56391"/>
                  <a:pt x="1152939" y="0"/>
                </a:cubicBezTo>
                <a:cubicBezTo>
                  <a:pt x="1177351" y="187493"/>
                  <a:pt x="1142857" y="442780"/>
                  <a:pt x="1152939" y="553553"/>
                </a:cubicBezTo>
                <a:cubicBezTo>
                  <a:pt x="1163021" y="664326"/>
                  <a:pt x="1142062" y="931378"/>
                  <a:pt x="1152939" y="1066102"/>
                </a:cubicBezTo>
                <a:cubicBezTo>
                  <a:pt x="1163816" y="1200826"/>
                  <a:pt x="1124605" y="1431002"/>
                  <a:pt x="1152939" y="1537647"/>
                </a:cubicBezTo>
                <a:cubicBezTo>
                  <a:pt x="1181273" y="1644292"/>
                  <a:pt x="1099505" y="1924265"/>
                  <a:pt x="1152939" y="2050196"/>
                </a:cubicBezTo>
                <a:cubicBezTo>
                  <a:pt x="886261" y="2103524"/>
                  <a:pt x="768939" y="2045091"/>
                  <a:pt x="576470" y="2050196"/>
                </a:cubicBezTo>
                <a:cubicBezTo>
                  <a:pt x="384001" y="2055301"/>
                  <a:pt x="173942" y="2011264"/>
                  <a:pt x="0" y="2050196"/>
                </a:cubicBezTo>
                <a:cubicBezTo>
                  <a:pt x="-10570" y="1848967"/>
                  <a:pt x="4307" y="1714693"/>
                  <a:pt x="0" y="1599153"/>
                </a:cubicBezTo>
                <a:cubicBezTo>
                  <a:pt x="-4307" y="1483613"/>
                  <a:pt x="31275" y="1291935"/>
                  <a:pt x="0" y="1107106"/>
                </a:cubicBezTo>
                <a:cubicBezTo>
                  <a:pt x="-31275" y="922277"/>
                  <a:pt x="1382" y="753926"/>
                  <a:pt x="0" y="615059"/>
                </a:cubicBezTo>
                <a:cubicBezTo>
                  <a:pt x="-1382" y="476192"/>
                  <a:pt x="26638" y="212686"/>
                  <a:pt x="0" y="0"/>
                </a:cubicBezTo>
                <a:close/>
              </a:path>
            </a:pathLst>
          </a:custGeom>
          <a:gradFill flip="none" rotWithShape="1">
            <a:gsLst>
              <a:gs pos="36000">
                <a:schemeClr val="accent5">
                  <a:lumMod val="67000"/>
                </a:schemeClr>
              </a:gs>
              <a:gs pos="82000">
                <a:schemeClr val="accent5">
                  <a:lumMod val="97000"/>
                  <a:lumOff val="3000"/>
                  <a:alpha val="61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3025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731D1F-4F95-4A4C-A68B-B66AC9B1AE8B}"/>
              </a:ext>
            </a:extLst>
          </p:cNvPr>
          <p:cNvGrpSpPr/>
          <p:nvPr/>
        </p:nvGrpSpPr>
        <p:grpSpPr>
          <a:xfrm>
            <a:off x="1620158" y="4363271"/>
            <a:ext cx="806346" cy="2452143"/>
            <a:chOff x="7747266" y="3493337"/>
            <a:chExt cx="608235" cy="2452143"/>
          </a:xfrm>
        </p:grpSpPr>
        <p:sp>
          <p:nvSpPr>
            <p:cNvPr id="7" name="Isosceles Triangle 90">
              <a:extLst>
                <a:ext uri="{FF2B5EF4-FFF2-40B4-BE49-F238E27FC236}">
                  <a16:creationId xmlns:a16="http://schemas.microsoft.com/office/drawing/2014/main" id="{DDCFC26A-3C81-3542-9E9D-F98BFED22FF1}"/>
                </a:ext>
              </a:extLst>
            </p:cNvPr>
            <p:cNvSpPr/>
            <p:nvPr/>
          </p:nvSpPr>
          <p:spPr>
            <a:xfrm flipV="1">
              <a:off x="7835382" y="3493337"/>
              <a:ext cx="432000" cy="1627386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Isosceles Triangle 109">
              <a:extLst>
                <a:ext uri="{FF2B5EF4-FFF2-40B4-BE49-F238E27FC236}">
                  <a16:creationId xmlns:a16="http://schemas.microsoft.com/office/drawing/2014/main" id="{D41CCB66-7DAF-F049-8E1C-DAA8DF1B0D3F}"/>
                </a:ext>
              </a:extLst>
            </p:cNvPr>
            <p:cNvSpPr/>
            <p:nvPr/>
          </p:nvSpPr>
          <p:spPr>
            <a:xfrm flipV="1">
              <a:off x="7889382" y="3920720"/>
              <a:ext cx="324000" cy="1085911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Picture 43">
              <a:extLst>
                <a:ext uri="{FF2B5EF4-FFF2-40B4-BE49-F238E27FC236}">
                  <a16:creationId xmlns:a16="http://schemas.microsoft.com/office/drawing/2014/main" id="{E4FCAC82-23B1-0747-898C-8CF68CF464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Triangle 11">
            <a:extLst>
              <a:ext uri="{FF2B5EF4-FFF2-40B4-BE49-F238E27FC236}">
                <a16:creationId xmlns:a16="http://schemas.microsoft.com/office/drawing/2014/main" id="{2279D810-525D-4543-95E1-9C4686053280}"/>
              </a:ext>
            </a:extLst>
          </p:cNvPr>
          <p:cNvSpPr/>
          <p:nvPr/>
        </p:nvSpPr>
        <p:spPr>
          <a:xfrm>
            <a:off x="1552862" y="1569841"/>
            <a:ext cx="1081008" cy="835431"/>
          </a:xfrm>
          <a:custGeom>
            <a:avLst/>
            <a:gdLst>
              <a:gd name="connsiteX0" fmla="*/ 0 w 1081008"/>
              <a:gd name="connsiteY0" fmla="*/ 835431 h 835431"/>
              <a:gd name="connsiteX1" fmla="*/ 259442 w 1081008"/>
              <a:gd name="connsiteY1" fmla="*/ 434424 h 835431"/>
              <a:gd name="connsiteX2" fmla="*/ 540504 w 1081008"/>
              <a:gd name="connsiteY2" fmla="*/ 0 h 835431"/>
              <a:gd name="connsiteX3" fmla="*/ 821566 w 1081008"/>
              <a:gd name="connsiteY3" fmla="*/ 434424 h 835431"/>
              <a:gd name="connsiteX4" fmla="*/ 1081008 w 1081008"/>
              <a:gd name="connsiteY4" fmla="*/ 835431 h 835431"/>
              <a:gd name="connsiteX5" fmla="*/ 572934 w 1081008"/>
              <a:gd name="connsiteY5" fmla="*/ 835431 h 835431"/>
              <a:gd name="connsiteX6" fmla="*/ 0 w 1081008"/>
              <a:gd name="connsiteY6" fmla="*/ 835431 h 83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1008" h="835431" fill="none" extrusionOk="0">
                <a:moveTo>
                  <a:pt x="0" y="835431"/>
                </a:moveTo>
                <a:cubicBezTo>
                  <a:pt x="27996" y="711252"/>
                  <a:pt x="154704" y="604144"/>
                  <a:pt x="259442" y="434424"/>
                </a:cubicBezTo>
                <a:cubicBezTo>
                  <a:pt x="364180" y="264704"/>
                  <a:pt x="483658" y="177732"/>
                  <a:pt x="540504" y="0"/>
                </a:cubicBezTo>
                <a:cubicBezTo>
                  <a:pt x="696067" y="205290"/>
                  <a:pt x="660753" y="283107"/>
                  <a:pt x="821566" y="434424"/>
                </a:cubicBezTo>
                <a:cubicBezTo>
                  <a:pt x="982379" y="585741"/>
                  <a:pt x="992306" y="716189"/>
                  <a:pt x="1081008" y="835431"/>
                </a:cubicBezTo>
                <a:cubicBezTo>
                  <a:pt x="906270" y="856518"/>
                  <a:pt x="744500" y="789765"/>
                  <a:pt x="572934" y="835431"/>
                </a:cubicBezTo>
                <a:cubicBezTo>
                  <a:pt x="401368" y="881097"/>
                  <a:pt x="261539" y="768849"/>
                  <a:pt x="0" y="835431"/>
                </a:cubicBezTo>
                <a:close/>
              </a:path>
              <a:path w="1081008" h="835431" stroke="0" extrusionOk="0">
                <a:moveTo>
                  <a:pt x="0" y="835431"/>
                </a:moveTo>
                <a:cubicBezTo>
                  <a:pt x="56035" y="684845"/>
                  <a:pt x="157364" y="638899"/>
                  <a:pt x="264847" y="426070"/>
                </a:cubicBezTo>
                <a:cubicBezTo>
                  <a:pt x="372330" y="213241"/>
                  <a:pt x="522900" y="113704"/>
                  <a:pt x="540504" y="0"/>
                </a:cubicBezTo>
                <a:cubicBezTo>
                  <a:pt x="663472" y="81408"/>
                  <a:pt x="716759" y="342163"/>
                  <a:pt x="821566" y="434424"/>
                </a:cubicBezTo>
                <a:cubicBezTo>
                  <a:pt x="926373" y="526685"/>
                  <a:pt x="947968" y="710961"/>
                  <a:pt x="1081008" y="835431"/>
                </a:cubicBezTo>
                <a:cubicBezTo>
                  <a:pt x="869477" y="869615"/>
                  <a:pt x="724932" y="807153"/>
                  <a:pt x="562124" y="835431"/>
                </a:cubicBezTo>
                <a:cubicBezTo>
                  <a:pt x="399316" y="863709"/>
                  <a:pt x="163460" y="794492"/>
                  <a:pt x="0" y="8354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extLst>
              <a:ext uri="{C807C97D-BFC1-408E-A445-0C87EB9F89A2}">
                <ask:lineSketchStyleProps xmlns:ask="http://schemas.microsoft.com/office/drawing/2018/sketchyshapes" sd="1219033472">
                  <a:prstGeom prst="triangl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43">
            <a:extLst>
              <a:ext uri="{FF2B5EF4-FFF2-40B4-BE49-F238E27FC236}">
                <a16:creationId xmlns:a16="http://schemas.microsoft.com/office/drawing/2014/main" id="{43F66931-6BAC-7546-BC9D-5310E4B92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62" y="855200"/>
            <a:ext cx="806346" cy="93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0D83BDF-6F95-7B46-B4F5-AD3AA6DA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790" y="882736"/>
            <a:ext cx="5735210" cy="5932678"/>
          </a:xfrm>
        </p:spPr>
        <p:txBody>
          <a:bodyPr>
            <a:noAutofit/>
          </a:bodyPr>
          <a:lstStyle/>
          <a:p>
            <a:r>
              <a:rPr lang="en-US" sz="1800" dirty="0"/>
              <a:t>Water Cart Remote Object (RO) enables watering system</a:t>
            </a:r>
          </a:p>
          <a:p>
            <a:pPr lvl="1"/>
            <a:r>
              <a:rPr lang="en-US" sz="1400" dirty="0"/>
              <a:t>Triggers bread-crumbing / wet road hazard geofence</a:t>
            </a:r>
          </a:p>
          <a:p>
            <a:r>
              <a:rPr lang="en-US" sz="1800" dirty="0"/>
              <a:t>When the outer beam of LO breaches the edge of the “Wet Road” bread-crumbs, screen will brighten, and two prompts will be presented to the LO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An icon appears indicating road has been watered ahead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Audible ”Wet road ahead”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Parameters</a:t>
            </a:r>
          </a:p>
          <a:p>
            <a:pPr lvl="1"/>
            <a:r>
              <a:rPr lang="en-US" sz="1400" dirty="0"/>
              <a:t>Bread-crumb/wet road hazard geofence remains detectable for a configurable time limit</a:t>
            </a:r>
          </a:p>
          <a:p>
            <a:pPr lvl="1"/>
            <a:r>
              <a:rPr lang="en-US" sz="1400" dirty="0"/>
              <a:t>Icon remains displayed on LO CAS screen until </a:t>
            </a:r>
          </a:p>
          <a:p>
            <a:pPr lvl="2">
              <a:buFont typeface="+mj-lt"/>
              <a:buAutoNum type="arabicPeriod"/>
            </a:pPr>
            <a:r>
              <a:rPr lang="en-US" sz="1400" dirty="0"/>
              <a:t>LO leaves bread-crumb trail</a:t>
            </a:r>
          </a:p>
          <a:p>
            <a:pPr lvl="2">
              <a:buFont typeface="+mj-lt"/>
              <a:buAutoNum type="arabicPeriod"/>
            </a:pPr>
            <a:r>
              <a:rPr lang="en-US" sz="1400" dirty="0"/>
              <a:t>The geofence timeout expires (based on individual bread crumb expiry)</a:t>
            </a:r>
          </a:p>
          <a:p>
            <a:r>
              <a:rPr lang="en-US" sz="1800" dirty="0"/>
              <a:t>Audible should trigger once only per entry into geofence</a:t>
            </a:r>
          </a:p>
          <a:p>
            <a:r>
              <a:rPr lang="en-US" sz="1800" dirty="0"/>
              <a:t>Dependencies – </a:t>
            </a:r>
          </a:p>
          <a:p>
            <a:pPr lvl="1"/>
            <a:r>
              <a:rPr lang="en-US" sz="1400" dirty="0"/>
              <a:t>Water Cart and all other equipment will have to communicate with the server in real-time throughout the mine site (zero network blind spots) unless V2X will suffice</a:t>
            </a:r>
            <a:endParaRPr lang="en-US" sz="1800" dirty="0"/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Not applicable for wheel loaders, dozers, graders, drills, scrapers, cable </a:t>
            </a:r>
            <a:r>
              <a:rPr lang="en-US" sz="1200" dirty="0" err="1">
                <a:solidFill>
                  <a:prstClr val="black"/>
                </a:solidFill>
              </a:rPr>
              <a:t>reelers</a:t>
            </a:r>
            <a:r>
              <a:rPr lang="en-US" sz="1200" dirty="0">
                <a:solidFill>
                  <a:prstClr val="black"/>
                </a:solidFill>
              </a:rPr>
              <a:t>, and tracked loading units</a:t>
            </a:r>
          </a:p>
          <a:p>
            <a:pPr marL="0" lvl="0" indent="0">
              <a:buNone/>
            </a:pPr>
            <a:r>
              <a:rPr lang="en-US" sz="1200" dirty="0">
                <a:solidFill>
                  <a:prstClr val="black"/>
                </a:solidFill>
              </a:rPr>
              <a:t>Reference EMESRT PR5A for further information and context. </a:t>
            </a:r>
          </a:p>
          <a:p>
            <a:pPr marL="0" lvl="0" indent="0">
              <a:buNone/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15" name="Graphic 14" descr="Water">
            <a:extLst>
              <a:ext uri="{FF2B5EF4-FFF2-40B4-BE49-F238E27FC236}">
                <a16:creationId xmlns:a16="http://schemas.microsoft.com/office/drawing/2014/main" id="{017DFB21-4F75-1744-8467-3DFEFB542B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34484" y="2941983"/>
            <a:ext cx="407504" cy="407504"/>
          </a:xfrm>
          <a:prstGeom prst="rect">
            <a:avLst/>
          </a:prstGeom>
        </p:spPr>
      </p:pic>
      <p:pic>
        <p:nvPicPr>
          <p:cNvPr id="17" name="Graphic 16" descr="Slippery">
            <a:extLst>
              <a:ext uri="{FF2B5EF4-FFF2-40B4-BE49-F238E27FC236}">
                <a16:creationId xmlns:a16="http://schemas.microsoft.com/office/drawing/2014/main" id="{807B4DA3-3F0E-1746-B68D-39108C11557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92291" y="2941981"/>
            <a:ext cx="407505" cy="407505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32DA60D6-1C07-4D40-BBE9-A5542B7D7961}"/>
              </a:ext>
            </a:extLst>
          </p:cNvPr>
          <p:cNvGrpSpPr/>
          <p:nvPr/>
        </p:nvGrpSpPr>
        <p:grpSpPr>
          <a:xfrm>
            <a:off x="247286" y="5538954"/>
            <a:ext cx="1506867" cy="1083105"/>
            <a:chOff x="4551062" y="4164748"/>
            <a:chExt cx="1506867" cy="1083105"/>
          </a:xfrm>
        </p:grpSpPr>
        <p:pic>
          <p:nvPicPr>
            <p:cNvPr id="21" name="Graphic 20" descr="Marketing">
              <a:extLst>
                <a:ext uri="{FF2B5EF4-FFF2-40B4-BE49-F238E27FC236}">
                  <a16:creationId xmlns:a16="http://schemas.microsoft.com/office/drawing/2014/main" id="{2B8BF521-B102-5C45-ACA2-E0DBD9C90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551062" y="4333453"/>
              <a:ext cx="914400" cy="914400"/>
            </a:xfrm>
            <a:prstGeom prst="rect">
              <a:avLst/>
            </a:prstGeom>
          </p:spPr>
        </p:pic>
        <p:pic>
          <p:nvPicPr>
            <p:cNvPr id="23" name="Graphic 22" descr="Wi-Fi">
              <a:extLst>
                <a:ext uri="{FF2B5EF4-FFF2-40B4-BE49-F238E27FC236}">
                  <a16:creationId xmlns:a16="http://schemas.microsoft.com/office/drawing/2014/main" id="{B3A0D654-876F-7B49-A4D0-3A4D2D8168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 rot="5400000">
              <a:off x="5143529" y="4164748"/>
              <a:ext cx="914400" cy="914400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CE749F1-1E26-B641-A1ED-76656DD1AE28}"/>
              </a:ext>
            </a:extLst>
          </p:cNvPr>
          <p:cNvSpPr txBox="1"/>
          <p:nvPr/>
        </p:nvSpPr>
        <p:spPr>
          <a:xfrm>
            <a:off x="6559738" y="319628"/>
            <a:ext cx="5529313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Object (LO) = Haul Trucks, LV’s &amp; Service Trucks @ &gt;15kph</a:t>
            </a:r>
          </a:p>
        </p:txBody>
      </p:sp>
    </p:spTree>
    <p:extLst>
      <p:ext uri="{BB962C8B-B14F-4D97-AF65-F5344CB8AC3E}">
        <p14:creationId xmlns:p14="http://schemas.microsoft.com/office/powerpoint/2010/main" val="8858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7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xit" presetSubtype="4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0" grpId="0" animBg="1"/>
      <p:bldP spid="10" grpId="1" animBg="1"/>
      <p:bldP spid="12" grpId="0" animBg="1"/>
      <p:bldP spid="1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320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Wet Roads Due to Overwatering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Mike Boyle</cp:lastModifiedBy>
  <cp:revision>12</cp:revision>
  <dcterms:created xsi:type="dcterms:W3CDTF">2020-10-07T22:58:51Z</dcterms:created>
  <dcterms:modified xsi:type="dcterms:W3CDTF">2020-12-21T06:12:19Z</dcterms:modified>
</cp:coreProperties>
</file>